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62" r:id="rId3"/>
    <p:sldId id="263" r:id="rId4"/>
    <p:sldId id="264" r:id="rId5"/>
    <p:sldId id="265" r:id="rId6"/>
    <p:sldId id="269" r:id="rId7"/>
    <p:sldId id="266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4"/>
  </p:normalViewPr>
  <p:slideViewPr>
    <p:cSldViewPr snapToGrid="0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8FB2E-EC3F-BF24-9874-917D045FF9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A93F2B-9ABA-7590-287D-F9E7C805ED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96F86-831E-16E1-5E27-5748E1039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F2E03-1DE4-D179-B463-90E93B29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CE46A-EB5A-58DF-6C12-A331D5D61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769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30630-5DE0-A950-A4FD-AD9FEC4B6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A7630F-B06F-B843-1DF2-9EC4EBB09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6DF3E-4391-86CE-59AE-F3BD27CA2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3876F-1F40-1DBA-ABBA-038269DB7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11BCCB-4A99-B3CB-186D-B6BB0519B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163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5E52B2-AB3C-01EC-1BD9-B2EE125EF5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1FB08C-E77B-6E1F-2A9B-704CE1DFAA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02E21-C4D7-BEF3-5D5F-637E051C2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4CD79-F2F5-D42A-B3CE-5FE5BA758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23D72-9507-5F93-9A58-D77F053EF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365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F2F35-DD6A-367B-9BC7-3435FCDB9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BCF6F-30D9-64E4-C1E6-8FE5084EE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A9DA3-D5AC-E3B3-C9C0-33B09EE4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609D2-7F44-DA22-D13F-CBB976E8C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7B1517-698D-95FF-C8BC-924C01B8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41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80DDE-2B26-BB5E-198B-B5127FC48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DB8ED-197D-27A2-0FA1-1F64B34423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8AB8D-1595-0BC0-E801-EFF03C3F6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1F9E2-5ABB-BBD8-1152-A667138D3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772B7-C2F8-672A-0184-8B3EDF97F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160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37105-2329-5362-689C-DDB3B9B50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4E892-44D5-A9C9-29A0-AC454B22F3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68F6F5-0B37-BB66-02D8-5A1550765B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8393D3-0E4F-FFFB-BFAC-42D5C821C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6BE23A-B83B-14E9-E1D3-57CCC0455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C91A9B-4640-C1FE-619A-686AFB780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52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4D204-DD5B-0E15-1CBC-A3374755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45D94E-8A33-7D21-2B99-F5FDA89BF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841906-2238-0A00-DC87-CA6658275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8A1553-BD30-80B2-D82D-E6AF151ABF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F87F18-9617-3261-6D97-A385F9C6C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73F591-9A91-F01A-5A88-449DB520B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8037FB-F6DA-E8D2-5364-5E4B091A5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DA7FB1-353B-658B-3BB1-ADBDB689E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B7368-B35A-2ED4-E56D-B32DEAF61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41B78D-5F9A-3D64-CB3F-2E3CB91C2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B9F2B3-5660-D863-6507-0781F8006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67984E-C83D-4DB0-FF0F-2CC636A20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47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7AF3D9-32B4-4024-7763-E750F23DB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37EE41-B6B0-B935-2FA6-E1DAF7740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1B19EA-127C-7E91-6F27-2E5055D84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952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6D98C-D8ED-C91F-8FE7-5961BE465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27CE9D-EDDC-75E8-CB90-29AC96080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363DE-B822-02CB-0580-C7E2B24D1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372D4-060E-FA7E-56EC-C695EDDBC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52EDF9-423F-467A-A4FB-36E137BC6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603D15-10FC-EF4A-9950-907FBAD0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937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C788-73DC-CD1D-E785-80D84FD77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92BE24-0733-895C-A7DF-74D03BDC16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96F037-1B73-C0CD-030B-4AC387988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1EBBF9-D3A6-7749-7FCA-20B340890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163F9E-E455-3C16-A002-150FDCAF1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61F4D-9024-89D9-3AB9-C8EAA81E2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07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302F54-849B-B631-C9F5-CEAE08EA8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669A7-A35A-615B-E9D8-03044AEA0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FC4DE3-217A-EEF5-E81B-2F255C9BD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DE4A13-11F0-C74C-8296-46ED57D39D70}" type="datetimeFigureOut">
              <a:rPr lang="en-US" smtClean="0"/>
              <a:t>10/4/23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4B669-1B54-A2BA-0D62-5929673BE2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FA694-28F4-95FF-2C58-D2BD3F0EC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51E29B-BA4E-B14E-8A14-EB3EDE1925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795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CD8FD0-4AE7-1BC3-8899-733CE004392F}"/>
              </a:ext>
            </a:extLst>
          </p:cNvPr>
          <p:cNvSpPr txBox="1"/>
          <p:nvPr/>
        </p:nvSpPr>
        <p:spPr>
          <a:xfrm>
            <a:off x="0" y="0"/>
            <a:ext cx="12192000" cy="555783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prstTxWarp prst="textInflateBottom">
              <a:avLst/>
            </a:prstTxWarp>
            <a:spAutoFit/>
          </a:bodyPr>
          <a:lstStyle/>
          <a:p>
            <a:r>
              <a:rPr lang="en-US" dirty="0">
                <a:blipFill>
                  <a:blip r:embed="rId2"/>
                  <a:stretch>
                    <a:fillRect/>
                  </a:stretch>
                </a:blipFill>
              </a:rPr>
              <a:t>--------------------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1ADDC6-8459-70B1-3CA6-D9895463D125}"/>
              </a:ext>
            </a:extLst>
          </p:cNvPr>
          <p:cNvSpPr txBox="1"/>
          <p:nvPr/>
        </p:nvSpPr>
        <p:spPr>
          <a:xfrm>
            <a:off x="2850356" y="5600647"/>
            <a:ext cx="6100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dirty="0">
                <a:latin typeface="Consolas"/>
                <a:cs typeface="Arial"/>
              </a:rPr>
              <a:t>Sanjeev </a:t>
            </a:r>
            <a:r>
              <a:rPr lang="en-GB" sz="1800" dirty="0" err="1">
                <a:latin typeface="Consolas"/>
                <a:cs typeface="Arial"/>
              </a:rPr>
              <a:t>Chiplunkar</a:t>
            </a:r>
            <a:r>
              <a:rPr lang="en-GB" sz="1800" dirty="0">
                <a:latin typeface="Consolas"/>
                <a:cs typeface="Arial"/>
              </a:rPr>
              <a:t>, </a:t>
            </a:r>
            <a:r>
              <a:rPr lang="en-GB" sz="1800" dirty="0" err="1">
                <a:latin typeface="Consolas"/>
                <a:cs typeface="Arial"/>
              </a:rPr>
              <a:t>Sughra</a:t>
            </a:r>
            <a:r>
              <a:rPr lang="en-GB" sz="1800" dirty="0">
                <a:latin typeface="Consolas"/>
                <a:cs typeface="Arial"/>
              </a:rPr>
              <a:t> Shadab, </a:t>
            </a:r>
            <a:endParaRPr lang="en-US" sz="1800" dirty="0">
              <a:latin typeface="Consolas"/>
              <a:ea typeface="Calibri"/>
              <a:cs typeface="Calibri"/>
            </a:endParaRPr>
          </a:p>
          <a:p>
            <a:pPr algn="ctr"/>
            <a:r>
              <a:rPr lang="en-GB" sz="1800" dirty="0" err="1">
                <a:latin typeface="Consolas"/>
                <a:cs typeface="Arial"/>
              </a:rPr>
              <a:t>Priyanshi</a:t>
            </a:r>
            <a:r>
              <a:rPr lang="en-GB" sz="1800" dirty="0">
                <a:latin typeface="Consolas"/>
                <a:cs typeface="Arial"/>
              </a:rPr>
              <a:t> </a:t>
            </a:r>
            <a:r>
              <a:rPr lang="en-GB" sz="1800" dirty="0" err="1">
                <a:latin typeface="Consolas"/>
                <a:cs typeface="Arial"/>
              </a:rPr>
              <a:t>Gajjar</a:t>
            </a:r>
            <a:r>
              <a:rPr lang="en-GB" sz="1800" dirty="0">
                <a:latin typeface="Consolas"/>
                <a:cs typeface="Arial"/>
              </a:rPr>
              <a:t>, </a:t>
            </a:r>
            <a:r>
              <a:rPr lang="en-GB" sz="1800" dirty="0" err="1">
                <a:latin typeface="Consolas"/>
                <a:cs typeface="Arial"/>
              </a:rPr>
              <a:t>Jihye</a:t>
            </a:r>
            <a:r>
              <a:rPr lang="en-GB" sz="1800" dirty="0">
                <a:latin typeface="Consolas"/>
                <a:cs typeface="Arial"/>
              </a:rPr>
              <a:t> Yoon</a:t>
            </a:r>
            <a:endParaRPr lang="en-US" sz="1800" dirty="0">
              <a:latin typeface="Consolas"/>
              <a:ea typeface="Calibri"/>
              <a:cs typeface="Calibri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7B7B04F-0E40-8397-8036-EFAFB740D326}"/>
              </a:ext>
            </a:extLst>
          </p:cNvPr>
          <p:cNvCxnSpPr/>
          <p:nvPr/>
        </p:nvCxnSpPr>
        <p:spPr>
          <a:xfrm>
            <a:off x="1829369" y="5467263"/>
            <a:ext cx="8830101" cy="15922"/>
          </a:xfrm>
          <a:prstGeom prst="straightConnector1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4396D14-8DB3-A9A6-F6F8-464C64C10653}"/>
              </a:ext>
            </a:extLst>
          </p:cNvPr>
          <p:cNvSpPr txBox="1"/>
          <p:nvPr/>
        </p:nvSpPr>
        <p:spPr>
          <a:xfrm>
            <a:off x="2274787" y="4762734"/>
            <a:ext cx="7642426" cy="661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Vijaya"/>
                <a:ea typeface="+mj-ea"/>
                <a:cs typeface="Vijaya"/>
              </a:rPr>
              <a:t>"</a:t>
            </a:r>
            <a:r>
              <a:rPr lang="en-IN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Vijaya"/>
                <a:ea typeface="+mj-ea"/>
                <a:cs typeface="Vijaya"/>
              </a:rPr>
              <a:t>Analysing Bicycle Theft Trends in Toronto</a:t>
            </a:r>
            <a:r>
              <a:rPr lang="en-US" sz="4000" dirty="0">
                <a:solidFill>
                  <a:schemeClr val="tx1">
                    <a:lumMod val="85000"/>
                    <a:lumOff val="15000"/>
                  </a:schemeClr>
                </a:solidFill>
                <a:latin typeface="Vijaya"/>
                <a:ea typeface="+mj-ea"/>
                <a:cs typeface="Vijaya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312211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carrying a bicycle&#10;&#10;Description automatically generated">
            <a:extLst>
              <a:ext uri="{FF2B5EF4-FFF2-40B4-BE49-F238E27FC236}">
                <a16:creationId xmlns:a16="http://schemas.microsoft.com/office/drawing/2014/main" id="{F6611BA3-C92B-324B-91D2-7AE9C28FF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502"/>
            <a:ext cx="5850384" cy="5850384"/>
          </a:xfrm>
          <a:custGeom>
            <a:avLst/>
            <a:gdLst/>
            <a:ahLst/>
            <a:cxnLst/>
            <a:rect l="l" t="t" r="r" b="b"/>
            <a:pathLst>
              <a:path w="6094252" h="6857998">
                <a:moveTo>
                  <a:pt x="0" y="0"/>
                </a:moveTo>
                <a:lnTo>
                  <a:pt x="5898122" y="0"/>
                </a:lnTo>
                <a:cubicBezTo>
                  <a:pt x="6006442" y="0"/>
                  <a:pt x="6094252" y="87810"/>
                  <a:pt x="6094252" y="196130"/>
                </a:cubicBezTo>
                <a:lnTo>
                  <a:pt x="6094252" y="6661869"/>
                </a:lnTo>
                <a:cubicBezTo>
                  <a:pt x="6094252" y="6756649"/>
                  <a:pt x="6027023" y="6835726"/>
                  <a:pt x="5937649" y="6854015"/>
                </a:cubicBezTo>
                <a:lnTo>
                  <a:pt x="5898132" y="6857998"/>
                </a:lnTo>
                <a:lnTo>
                  <a:pt x="0" y="6857998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937804-D716-DEFA-FBB4-89D7A9DCB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5635" y="820736"/>
            <a:ext cx="7126365" cy="9832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chemeClr val="accent1">
                    <a:lumMod val="75000"/>
                  </a:schemeClr>
                </a:solidFill>
                <a:latin typeface="Bradley Hand" pitchFamily="2" charset="77"/>
              </a:rPr>
              <a:t>How it all started</a:t>
            </a:r>
            <a:r>
              <a:rPr lang="en-US" sz="6000" kern="1200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..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7C5E96-6D0B-359D-F436-E7B5274C44E7}"/>
              </a:ext>
            </a:extLst>
          </p:cNvPr>
          <p:cNvSpPr txBox="1"/>
          <p:nvPr/>
        </p:nvSpPr>
        <p:spPr>
          <a:xfrm>
            <a:off x="5799051" y="1856171"/>
            <a:ext cx="6100010" cy="4204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374151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A casual conversation over coffee led to discussions about urban life, sustainability, and Toronto's cycling culture.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374151"/>
              </a:solidFill>
              <a:effectLst/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374151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The unexpected concern of bicycle theft captured their attention, particularly Sanjeev's data-driven curiosity.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b="0" i="0" dirty="0">
              <a:solidFill>
                <a:srgbClr val="374151"/>
              </a:solidFill>
              <a:effectLst/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b="0" i="0" dirty="0">
                <a:solidFill>
                  <a:srgbClr val="374151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United by a shared desire to enhance cyclist safety and urban well-being, they embarked on an adventure to analyse bicycle theft, aiming to promote sustainable transportation and positive change in their city.</a:t>
            </a:r>
          </a:p>
        </p:txBody>
      </p:sp>
    </p:spTree>
    <p:extLst>
      <p:ext uri="{BB962C8B-B14F-4D97-AF65-F5344CB8AC3E}">
        <p14:creationId xmlns:p14="http://schemas.microsoft.com/office/powerpoint/2010/main" val="2508203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ACCF1-9049-C49F-590C-AC3F902B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9800" y="1712834"/>
            <a:ext cx="6080060" cy="127099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chemeClr val="tx2"/>
                </a:solidFill>
                <a:latin typeface="Bradley Hand" pitchFamily="2" charset="77"/>
              </a:rPr>
              <a:t>Where we found our Data..</a:t>
            </a:r>
          </a:p>
        </p:txBody>
      </p:sp>
      <p:pic>
        <p:nvPicPr>
          <p:cNvPr id="7" name="Content Placeholder 6" descr="A person sitting on a computer&#10;&#10;Description automatically generated">
            <a:extLst>
              <a:ext uri="{FF2B5EF4-FFF2-40B4-BE49-F238E27FC236}">
                <a16:creationId xmlns:a16="http://schemas.microsoft.com/office/drawing/2014/main" id="{498F3C18-009E-A315-29CD-002E4476AD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272" t="10484" r="12049" b="14248"/>
          <a:stretch/>
        </p:blipFill>
        <p:spPr>
          <a:xfrm>
            <a:off x="272716" y="505326"/>
            <a:ext cx="5823284" cy="61000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31F834-4804-E0B6-44A2-7B313619A197}"/>
              </a:ext>
            </a:extLst>
          </p:cNvPr>
          <p:cNvSpPr txBox="1"/>
          <p:nvPr/>
        </p:nvSpPr>
        <p:spPr>
          <a:xfrm>
            <a:off x="6613460" y="2983832"/>
            <a:ext cx="5486400" cy="1121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IN" b="0" i="0" dirty="0">
                <a:solidFill>
                  <a:srgbClr val="343541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Downloaded the data from the Toronto Police open data (https://</a:t>
            </a:r>
            <a:r>
              <a:rPr lang="en-IN" b="0" i="0" dirty="0" err="1">
                <a:solidFill>
                  <a:srgbClr val="343541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data.torontopolice.on.ca</a:t>
            </a:r>
            <a:r>
              <a:rPr lang="en-IN" b="0" i="0" dirty="0">
                <a:solidFill>
                  <a:srgbClr val="343541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/pages/open-data)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105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83ED1-54EC-8CCC-2A02-E1D50E46E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9063" y="1328277"/>
            <a:ext cx="6200183" cy="1074434"/>
          </a:xfrm>
        </p:spPr>
        <p:txBody>
          <a:bodyPr anchor="b">
            <a:normAutofit/>
          </a:bodyPr>
          <a:lstStyle/>
          <a:p>
            <a:pPr algn="ctr"/>
            <a:r>
              <a:rPr lang="en-GB" sz="2800" dirty="0">
                <a:latin typeface="Bradley Hand" pitchFamily="2" charset="77"/>
                <a:ea typeface="Calibri Light"/>
                <a:cs typeface="Calibri Light"/>
              </a:rPr>
              <a:t>How we decided to clean the whole data..</a:t>
            </a:r>
            <a:endParaRPr lang="en-US" sz="2800" dirty="0">
              <a:latin typeface="Bradley Hand" pitchFamily="2" charset="77"/>
            </a:endParaRPr>
          </a:p>
        </p:txBody>
      </p:sp>
      <p:pic>
        <p:nvPicPr>
          <p:cNvPr id="4" name="Content Placeholder 3" descr="A person sitting at a computer looking at a magnifying glass&#10;&#10;Description automatically generated">
            <a:extLst>
              <a:ext uri="{FF2B5EF4-FFF2-40B4-BE49-F238E27FC236}">
                <a16:creationId xmlns:a16="http://schemas.microsoft.com/office/drawing/2014/main" id="{CBE498F6-F057-0A40-4F37-549B7EF27D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8" t="3352" r="-2641" b="-3355"/>
          <a:stretch/>
        </p:blipFill>
        <p:spPr>
          <a:xfrm>
            <a:off x="252754" y="63872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E1A2E3-81AF-7689-16E9-462127D5E3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9063" y="2573424"/>
            <a:ext cx="6316579" cy="3646901"/>
          </a:xfrm>
        </p:spPr>
        <p:txBody>
          <a:bodyPr anchor="t">
            <a:normAutofit/>
          </a:bodyPr>
          <a:lstStyle/>
          <a:p>
            <a:pPr>
              <a:lnSpc>
                <a:spcPct val="210000"/>
              </a:lnSpc>
            </a:pPr>
            <a:r>
              <a:rPr lang="en-US" sz="1800" dirty="0">
                <a:solidFill>
                  <a:schemeClr val="tx1">
                    <a:alpha val="80000"/>
                  </a:schemeClr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EDA – Exploratory Data Analysis</a:t>
            </a:r>
          </a:p>
          <a:p>
            <a:pPr marL="800100" lvl="1" indent="-342900">
              <a:lnSpc>
                <a:spcPct val="210000"/>
              </a:lnSpc>
              <a:buFont typeface="+mj-lt"/>
              <a:buAutoNum type="arabicPeriod"/>
            </a:pPr>
            <a:r>
              <a:rPr lang="en-US" sz="1800" dirty="0">
                <a:solidFill>
                  <a:schemeClr val="tx1">
                    <a:alpha val="80000"/>
                  </a:schemeClr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Minimize Inconsistency in Data</a:t>
            </a:r>
          </a:p>
          <a:p>
            <a:pPr marL="800100" lvl="1" indent="-342900">
              <a:lnSpc>
                <a:spcPct val="210000"/>
              </a:lnSpc>
              <a:buFont typeface="+mj-lt"/>
              <a:buAutoNum type="arabicPeriod"/>
            </a:pPr>
            <a:r>
              <a:rPr lang="en-US" sz="1800" dirty="0">
                <a:solidFill>
                  <a:schemeClr val="tx1">
                    <a:alpha val="80000"/>
                  </a:schemeClr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Removed the “Null”  Values </a:t>
            </a:r>
          </a:p>
          <a:p>
            <a:pPr marL="800100" lvl="1" indent="-342900">
              <a:lnSpc>
                <a:spcPct val="210000"/>
              </a:lnSpc>
              <a:buFont typeface="+mj-lt"/>
              <a:buAutoNum type="arabicPeriod"/>
            </a:pPr>
            <a:r>
              <a:rPr lang="en-IN" sz="1800" dirty="0">
                <a:solidFill>
                  <a:schemeClr val="tx1">
                    <a:alpha val="80000"/>
                  </a:schemeClr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Convert the </a:t>
            </a:r>
            <a:r>
              <a:rPr lang="en-IN" sz="1800" dirty="0" err="1">
                <a:solidFill>
                  <a:schemeClr val="tx1">
                    <a:alpha val="80000"/>
                  </a:schemeClr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OCC_date</a:t>
            </a:r>
            <a:r>
              <a:rPr lang="en-IN" sz="1800" dirty="0">
                <a:solidFill>
                  <a:schemeClr val="tx1">
                    <a:alpha val="80000"/>
                  </a:schemeClr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and REPORT_DATE to datetime type</a:t>
            </a:r>
          </a:p>
          <a:p>
            <a:pPr lvl="1"/>
            <a:endParaRPr lang="en-US" sz="160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612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99C2C-04CD-0344-ABCB-9055233B5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7345" y="329184"/>
            <a:ext cx="6891527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chemeClr val="accent1">
                    <a:lumMod val="50000"/>
                  </a:schemeClr>
                </a:solidFill>
                <a:latin typeface="Bradley Hand" pitchFamily="2" charset="77"/>
                <a:ea typeface="Baskerville" panose="02020502070401020303" pitchFamily="18" charset="0"/>
              </a:rPr>
              <a:t>The Technologies we used..</a:t>
            </a:r>
            <a:endParaRPr lang="en-US" sz="4000" dirty="0">
              <a:solidFill>
                <a:schemeClr val="accent1">
                  <a:lumMod val="50000"/>
                </a:schemeClr>
              </a:solidFill>
              <a:latin typeface="Bradley Hand" pitchFamily="2" charset="77"/>
              <a:ea typeface="Baskerville" panose="02020502070401020303" pitchFamily="18" charset="0"/>
            </a:endParaRPr>
          </a:p>
        </p:txBody>
      </p:sp>
      <p:pic>
        <p:nvPicPr>
          <p:cNvPr id="4" name="Content Placeholder 3" descr="A computer with a ladder and a keyboard&#10;&#10;Description automatically generated">
            <a:extLst>
              <a:ext uri="{FF2B5EF4-FFF2-40B4-BE49-F238E27FC236}">
                <a16:creationId xmlns:a16="http://schemas.microsoft.com/office/drawing/2014/main" id="{B252683B-A389-991F-0286-64DED6D1C3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20" r="14169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1" name="Content Placeholder 17">
            <a:extLst>
              <a:ext uri="{FF2B5EF4-FFF2-40B4-BE49-F238E27FC236}">
                <a16:creationId xmlns:a16="http://schemas.microsoft.com/office/drawing/2014/main" id="{F85A1CD5-F834-5615-46EC-4B6B20071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249424"/>
            <a:ext cx="6251110" cy="348386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HTML</a:t>
            </a:r>
          </a:p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CSS</a:t>
            </a:r>
          </a:p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JavaScript</a:t>
            </a:r>
          </a:p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Python </a:t>
            </a:r>
          </a:p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SQL Lite</a:t>
            </a:r>
          </a:p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Git Hub </a:t>
            </a:r>
          </a:p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Slack</a:t>
            </a:r>
          </a:p>
        </p:txBody>
      </p:sp>
    </p:spTree>
    <p:extLst>
      <p:ext uri="{BB962C8B-B14F-4D97-AF65-F5344CB8AC3E}">
        <p14:creationId xmlns:p14="http://schemas.microsoft.com/office/powerpoint/2010/main" val="1156477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77845A-A036-933F-7F8C-4D60987C0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243" y="661975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>
                <a:solidFill>
                  <a:schemeClr val="accent1">
                    <a:lumMod val="50000"/>
                  </a:schemeClr>
                </a:solidFill>
                <a:latin typeface="Bradley Hand" pitchFamily="2" charset="77"/>
                <a:ea typeface="Baskerville" panose="02020502070401020303" pitchFamily="18" charset="0"/>
              </a:rPr>
              <a:t>Demo of the Website.. </a:t>
            </a:r>
            <a:endParaRPr lang="en-US" sz="6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standing next to a computer screen&#10;&#10;Description automatically generated">
            <a:extLst>
              <a:ext uri="{FF2B5EF4-FFF2-40B4-BE49-F238E27FC236}">
                <a16:creationId xmlns:a16="http://schemas.microsoft.com/office/drawing/2014/main" id="{BFF8A654-51EE-41A7-FC46-503D6B43B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007406"/>
            <a:ext cx="7214616" cy="4815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002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C6F21-3570-DFBC-D58E-D7E7A10BF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394" y="26416"/>
            <a:ext cx="6075217" cy="1956841"/>
          </a:xfrm>
        </p:spPr>
        <p:txBody>
          <a:bodyPr anchor="b">
            <a:normAutofit/>
          </a:bodyPr>
          <a:lstStyle/>
          <a:p>
            <a:r>
              <a:rPr lang="en-GB" sz="5400" dirty="0">
                <a:solidFill>
                  <a:schemeClr val="accent1">
                    <a:lumMod val="50000"/>
                  </a:schemeClr>
                </a:solidFill>
                <a:latin typeface="Bradley Hand" pitchFamily="2" charset="77"/>
                <a:ea typeface="Calibri Light"/>
                <a:cs typeface="Calibri Light"/>
              </a:rPr>
              <a:t>The challenges we faced..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FD4F5-B422-5CDB-76B1-99D962FB42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394" y="2430379"/>
            <a:ext cx="4630275" cy="3763188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GB" sz="2200" dirty="0"/>
          </a:p>
          <a:p>
            <a:endParaRPr lang="en-GB" sz="2200" dirty="0">
              <a:ea typeface="Calibri"/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2D3B62-262D-BC79-C1B2-6BB57937A9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36CFAF-849C-94E8-CBE8-6CAF22E4842E}"/>
              </a:ext>
            </a:extLst>
          </p:cNvPr>
          <p:cNvSpPr txBox="1"/>
          <p:nvPr/>
        </p:nvSpPr>
        <p:spPr>
          <a:xfrm>
            <a:off x="253394" y="2416394"/>
            <a:ext cx="5509732" cy="3388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</a:pPr>
            <a:r>
              <a:rPr lang="en-IN" sz="2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 </a:t>
            </a:r>
            <a:r>
              <a:rPr lang="en-IN" sz="2400" b="0" i="0" u="none" strike="noStrike" dirty="0">
                <a:solidFill>
                  <a:srgbClr val="000000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Same neighbourhood has so many different latitudes and longitudes.</a:t>
            </a:r>
            <a:endParaRPr lang="en-IN" sz="2400" b="0" dirty="0">
              <a:effectLst/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- </a:t>
            </a:r>
            <a:r>
              <a:rPr lang="en-IN" sz="2400" dirty="0">
                <a:solidFill>
                  <a:srgbClr val="0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A</a:t>
            </a:r>
            <a:r>
              <a:rPr lang="en-IN" sz="2400" b="0" i="0" u="none" strike="noStrike" dirty="0">
                <a:solidFill>
                  <a:srgbClr val="000000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ttempted to visualize data in Leaflet but faced issues with extreme variations in case numbers between neighbourhoods.</a:t>
            </a:r>
            <a:br>
              <a:rPr lang="en-IN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903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6A124-0FCA-A814-2D4A-8B44BC384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915" y="178513"/>
            <a:ext cx="5939348" cy="2052522"/>
          </a:xfrm>
        </p:spPr>
        <p:txBody>
          <a:bodyPr anchor="b">
            <a:normAutofit/>
          </a:bodyPr>
          <a:lstStyle/>
          <a:p>
            <a:r>
              <a:rPr lang="en-GB" sz="5200" dirty="0">
                <a:solidFill>
                  <a:schemeClr val="accent1">
                    <a:lumMod val="50000"/>
                  </a:schemeClr>
                </a:solidFill>
                <a:latin typeface="Bradley Hand" pitchFamily="2" charset="77"/>
                <a:ea typeface="Calibri Light"/>
                <a:cs typeface="Calibri Light"/>
              </a:rPr>
              <a:t>How we solved the problem..</a:t>
            </a:r>
            <a:endParaRPr lang="en-GB" sz="5200" dirty="0">
              <a:solidFill>
                <a:schemeClr val="accent1">
                  <a:lumMod val="50000"/>
                </a:schemeClr>
              </a:solidFill>
              <a:latin typeface="Bradley Hand" pitchFamily="2" charset="77"/>
            </a:endParaRPr>
          </a:p>
        </p:txBody>
      </p:sp>
      <p:pic>
        <p:nvPicPr>
          <p:cNvPr id="4" name="Content Placeholder 3" descr="A group of people around a light bulb&#10;&#10;Description automatically generated">
            <a:extLst>
              <a:ext uri="{FF2B5EF4-FFF2-40B4-BE49-F238E27FC236}">
                <a16:creationId xmlns:a16="http://schemas.microsoft.com/office/drawing/2014/main" id="{D7DCC5D5-6D84-62F2-32AA-1910A66C16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36" r="7165" b="1"/>
          <a:stretch/>
        </p:blipFill>
        <p:spPr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F62D464-BBA2-99F2-3428-4C971F6FE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7715" y="2519793"/>
            <a:ext cx="5253548" cy="4159694"/>
          </a:xfrm>
        </p:spPr>
        <p:txBody>
          <a:bodyPr anchor="t">
            <a:normAutofit lnSpcReduction="10000"/>
          </a:bodyPr>
          <a:lstStyle/>
          <a:p>
            <a:pPr marL="215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400" b="0" i="0" u="none" strike="noStrike" dirty="0">
                <a:solidFill>
                  <a:srgbClr val="000000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Found out we could use ‘group by’ +’min’ function to get one row from each neighbourhood.</a:t>
            </a:r>
            <a:endParaRPr lang="en-IN" sz="18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15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IN" sz="1800" b="0" i="0" u="none" strike="noStrike" dirty="0">
              <a:solidFill>
                <a:srgbClr val="000000"/>
              </a:solidFill>
              <a:effectLst/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15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IN" sz="2400" b="0" i="0" u="none" strike="noStrike" dirty="0">
                <a:solidFill>
                  <a:srgbClr val="000000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Looked it up on the internet, found out Logarithm is very good at dealing with dataset that has exponential growth.</a:t>
            </a:r>
            <a:br>
              <a:rPr lang="en-IN" sz="1400" dirty="0"/>
            </a:br>
            <a:endParaRPr lang="en-US" sz="2000" dirty="0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146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E1A46-B277-1FF0-6556-E0D0EDEF3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512" y="2133782"/>
            <a:ext cx="10515599" cy="1296287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9600" kern="1200" dirty="0">
                <a:solidFill>
                  <a:schemeClr val="accent1">
                    <a:lumMod val="50000"/>
                  </a:schemeClr>
                </a:solidFill>
                <a:latin typeface="Bradley Hand" pitchFamily="2" charset="77"/>
              </a:rPr>
              <a:t>Thank you</a:t>
            </a:r>
            <a:br>
              <a:rPr lang="en-US" sz="9600" kern="1200" dirty="0">
                <a:solidFill>
                  <a:schemeClr val="accent1">
                    <a:lumMod val="50000"/>
                  </a:schemeClr>
                </a:solidFill>
                <a:latin typeface="Bradley Hand" pitchFamily="2" charset="77"/>
              </a:rPr>
            </a:br>
            <a:r>
              <a:rPr lang="en-US" sz="8800" kern="1200" dirty="0">
                <a:solidFill>
                  <a:schemeClr val="accent1">
                    <a:lumMod val="50000"/>
                  </a:schemeClr>
                </a:solidFill>
                <a:latin typeface="Bradley Hand" pitchFamily="2" charset="77"/>
              </a:rPr>
              <a:t>for your Attention..</a:t>
            </a:r>
            <a:endParaRPr lang="en-US" sz="9600" kern="1200" dirty="0">
              <a:solidFill>
                <a:schemeClr val="accent1">
                  <a:lumMod val="50000"/>
                </a:schemeClr>
              </a:solidFill>
              <a:latin typeface="Bradley Hand" pitchFamily="2" charset="77"/>
            </a:endParaRPr>
          </a:p>
        </p:txBody>
      </p:sp>
      <p:pic>
        <p:nvPicPr>
          <p:cNvPr id="4" name="Content Placeholder 3" descr="A person running away from a bicycle&#10;&#10;Description automatically generated">
            <a:extLst>
              <a:ext uri="{FF2B5EF4-FFF2-40B4-BE49-F238E27FC236}">
                <a16:creationId xmlns:a16="http://schemas.microsoft.com/office/drawing/2014/main" id="{BE1DF669-31F2-A92C-3FB8-3E45761F65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22" r="5135" b="-335"/>
          <a:stretch/>
        </p:blipFill>
        <p:spPr>
          <a:xfrm>
            <a:off x="-3412" y="3562122"/>
            <a:ext cx="12187449" cy="329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62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1617</TotalTime>
  <Words>272</Words>
  <Application>Microsoft Macintosh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Baskerville</vt:lpstr>
      <vt:lpstr>Bradley Hand</vt:lpstr>
      <vt:lpstr>Calibri</vt:lpstr>
      <vt:lpstr>Calibri Light</vt:lpstr>
      <vt:lpstr>Consolas</vt:lpstr>
      <vt:lpstr>Vijaya</vt:lpstr>
      <vt:lpstr>Office Theme</vt:lpstr>
      <vt:lpstr>PowerPoint Presentation</vt:lpstr>
      <vt:lpstr>How it all started..</vt:lpstr>
      <vt:lpstr>Where we found our Data..</vt:lpstr>
      <vt:lpstr>How we decided to clean the whole data..</vt:lpstr>
      <vt:lpstr>The Technologies we used..</vt:lpstr>
      <vt:lpstr>Demo of the Website.. </vt:lpstr>
      <vt:lpstr>The challenges we faced..</vt:lpstr>
      <vt:lpstr>How we solved the problem..</vt:lpstr>
      <vt:lpstr>Thank you for your Attention..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Priyanshi Gajjar</dc:creator>
  <cp:lastModifiedBy>Priyanshi Gajjar</cp:lastModifiedBy>
  <cp:revision>7</cp:revision>
  <cp:lastPrinted>2023-10-04T19:01:00Z</cp:lastPrinted>
  <dcterms:created xsi:type="dcterms:W3CDTF">2023-10-02T23:32:41Z</dcterms:created>
  <dcterms:modified xsi:type="dcterms:W3CDTF">2023-10-04T19:01:21Z</dcterms:modified>
</cp:coreProperties>
</file>

<file path=docProps/thumbnail.jpeg>
</file>